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387" r:id="rId5"/>
    <p:sldId id="399" r:id="rId6"/>
    <p:sldId id="390" r:id="rId7"/>
    <p:sldId id="400" r:id="rId8"/>
    <p:sldId id="403" r:id="rId9"/>
    <p:sldId id="404" r:id="rId10"/>
    <p:sldId id="406" r:id="rId11"/>
    <p:sldId id="409" r:id="rId12"/>
    <p:sldId id="411" r:id="rId13"/>
    <p:sldId id="413" r:id="rId14"/>
    <p:sldId id="415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28" r:id="rId24"/>
    <p:sldId id="441" r:id="rId25"/>
    <p:sldId id="442" r:id="rId26"/>
  </p:sldIdLst>
  <p:sldSz cx="9144000" cy="6858000" type="screen4x3"/>
  <p:notesSz cx="6858000" cy="9144000"/>
  <p:embeddedFontLst>
    <p:embeddedFont>
      <p:font typeface="나눔고딕" panose="020B0600000101010101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25C"/>
    <a:srgbClr val="0173D4"/>
    <a:srgbClr val="82A538"/>
    <a:srgbClr val="FFBF00"/>
    <a:srgbClr val="11A6FF"/>
    <a:srgbClr val="85D3F7"/>
    <a:srgbClr val="A4BF3A"/>
    <a:srgbClr val="0048AC"/>
    <a:srgbClr val="BAE6FF"/>
    <a:srgbClr val="4DA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96682" autoAdjust="0"/>
  </p:normalViewPr>
  <p:slideViewPr>
    <p:cSldViewPr>
      <p:cViewPr varScale="1">
        <p:scale>
          <a:sx n="74" d="100"/>
          <a:sy n="74" d="100"/>
        </p:scale>
        <p:origin x="139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FFF52-5CE3-46CC-AD51-C0761A45BE53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19B8-9389-46AC-85AC-6E041558E7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414" y="2132856"/>
            <a:ext cx="6813970" cy="1323439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Mining</a:t>
            </a:r>
            <a:br>
              <a:rPr lang="en-US" altLang="ko-KR" sz="40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4000" dirty="0" smtClean="0">
                <a:ln w="6350">
                  <a:noFill/>
                </a:ln>
                <a:solidFill>
                  <a:srgbClr val="FB625C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Do You Have  A Girl-Friend?</a:t>
            </a:r>
            <a:endParaRPr lang="en-US" altLang="ko-KR" sz="4000" dirty="0" smtClean="0">
              <a:ln w="6350">
                <a:noFill/>
              </a:ln>
              <a:solidFill>
                <a:srgbClr val="FB625C"/>
              </a:solidFill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6012160" y="3851756"/>
            <a:ext cx="20986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801688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201203146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임승한</a:t>
            </a:r>
            <a:endParaRPr kumimoji="1" lang="ko-KR" altLang="ko-KR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949280"/>
            <a:ext cx="4152900" cy="8191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1324261"/>
            <a:ext cx="39597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2.5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학점과 여자친구의 상관 관계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</a:t>
            </a:r>
            <a:endParaRPr kumimoji="1" lang="ko-KR" altLang="ko-KR" sz="32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892942" y="2161752"/>
            <a:ext cx="3893371" cy="378621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40" y="2161752"/>
            <a:ext cx="3893373" cy="378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90461" y="2102173"/>
            <a:ext cx="33169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graph 01 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(4.0 </a:t>
            </a:r>
            <a:r>
              <a:rPr lang="en-US" altLang="ko-KR" sz="14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4.5)</a:t>
            </a:r>
            <a:b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학점이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이상인 학생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있는 학생의 수는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ko-KR" altLang="en-US" sz="17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90460" y="3322896"/>
            <a:ext cx="3441979" cy="11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graph 02 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(3.0 ~ 3.9)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평균학점이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이상인 학생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있는 학생의 수는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ko-KR" altLang="en-US" sz="17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90461" y="4543619"/>
            <a:ext cx="344197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graph 03 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(2.0 ~ 2.9)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평균학점이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이상인 학생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있는 학생의 수는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ko-KR" altLang="en-US" sz="17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3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1324261"/>
            <a:ext cx="4472699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2.6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유머감각과 여자친구의 상관 관계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</a:t>
            </a:r>
            <a:endParaRPr kumimoji="1" lang="ko-KR" altLang="ko-KR" sz="32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892942" y="2161752"/>
            <a:ext cx="3893371" cy="378621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42" y="2161752"/>
            <a:ext cx="3893372" cy="378621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5090461" y="3001089"/>
            <a:ext cx="3869827" cy="2444135"/>
            <a:chOff x="5090461" y="2136993"/>
            <a:chExt cx="3869827" cy="2444135"/>
          </a:xfrm>
        </p:grpSpPr>
        <p:sp>
          <p:nvSpPr>
            <p:cNvPr id="19" name="TextBox 18"/>
            <p:cNvSpPr txBox="1"/>
            <p:nvPr/>
          </p:nvSpPr>
          <p:spPr>
            <a:xfrm>
              <a:off x="5090461" y="2136993"/>
              <a:ext cx="3316928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01</a:t>
              </a:r>
              <a:b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유머 감각이 있는 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5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있는 학생의 수는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5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04701" y="3357716"/>
              <a:ext cx="385558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02</a:t>
              </a:r>
              <a:b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유머 감각이 부족한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15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있는 학생의 수는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110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1324261"/>
            <a:ext cx="39597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2.7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군대와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여자친구의 상관 관계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</a:t>
            </a:r>
            <a:endParaRPr kumimoji="1" lang="ko-KR" altLang="ko-KR" sz="32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892942" y="2161752"/>
            <a:ext cx="3893371" cy="378621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090461" y="3001089"/>
            <a:ext cx="3869827" cy="2444135"/>
            <a:chOff x="5090461" y="2136993"/>
            <a:chExt cx="3869827" cy="2444135"/>
          </a:xfrm>
        </p:grpSpPr>
        <p:sp>
          <p:nvSpPr>
            <p:cNvPr id="19" name="TextBox 18"/>
            <p:cNvSpPr txBox="1"/>
            <p:nvPr/>
          </p:nvSpPr>
          <p:spPr>
            <a:xfrm>
              <a:off x="5090461" y="2136993"/>
              <a:ext cx="3316928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01</a:t>
              </a:r>
              <a:b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군 복무를 마친 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7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있는 학생의 수는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4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04701" y="3357716"/>
              <a:ext cx="385558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02</a:t>
              </a:r>
              <a:b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군 복무를 마치지 않은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13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있는 학생의 수는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3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42" y="2161752"/>
            <a:ext cx="3893371" cy="37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20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1324261"/>
            <a:ext cx="456246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2.8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자친구 유무의 가장 중요한 속성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</a:t>
            </a:r>
            <a:endParaRPr kumimoji="1" lang="ko-KR" altLang="ko-KR" sz="32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892942" y="2161752"/>
            <a:ext cx="3893371" cy="378621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090461" y="3001089"/>
            <a:ext cx="3869827" cy="2444135"/>
            <a:chOff x="5090461" y="2136993"/>
            <a:chExt cx="3869827" cy="2444135"/>
          </a:xfrm>
        </p:grpSpPr>
        <p:sp>
          <p:nvSpPr>
            <p:cNvPr id="19" name="TextBox 18"/>
            <p:cNvSpPr txBox="1"/>
            <p:nvPr/>
          </p:nvSpPr>
          <p:spPr>
            <a:xfrm>
              <a:off x="5090461" y="2136993"/>
              <a:ext cx="3316928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01 </a:t>
              </a:r>
              <a:b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이목구비가 뚜렷한 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7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있는 학생의 수는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7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04701" y="3357716"/>
              <a:ext cx="385558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02</a:t>
              </a:r>
              <a:b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이목구비가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뚜렷하지 않은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13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있는 학생의 수는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41" y="2161752"/>
            <a:ext cx="3893371" cy="378621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5576" y="6065884"/>
            <a:ext cx="50321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3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분석을 통하여 여자친구의 유무 상관 관계를 통하여</a:t>
            </a:r>
            <a:endParaRPr lang="en-US" altLang="ko-KR" sz="1300" dirty="0" smtClean="0">
              <a:solidFill>
                <a:srgbClr val="7B73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가장 영향 많이 주는 속성은 </a:t>
            </a:r>
            <a:r>
              <a:rPr lang="en-US" altLang="ko-KR" sz="13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3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</a:t>
            </a:r>
            <a:r>
              <a:rPr lang="en-US" altLang="ko-KR" sz="13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3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이라는 사실을 알 수 있다</a:t>
            </a:r>
            <a:r>
              <a:rPr lang="en-US" altLang="ko-KR" sz="13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654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409" y="3105835"/>
            <a:ext cx="7089182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36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J48 </a:t>
            </a:r>
            <a:r>
              <a:rPr lang="ko-KR" altLang="en-US" sz="36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lang="en-US" altLang="ko-KR" sz="3600" dirty="0" smtClean="0">
              <a:ln w="6350">
                <a:noFill/>
              </a:ln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60000">
                    <a:srgbClr val="181717"/>
                  </a:gs>
                </a:gsLst>
                <a:lin ang="5400000" scaled="1"/>
                <a:tileRect/>
              </a:gradFill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65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982240" y="3786190"/>
            <a:ext cx="7179520" cy="228601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9385" y="2420888"/>
            <a:ext cx="761506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형편의 여유가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있고 신장이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180cm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이상인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b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중산층이고 신장이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170cm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180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미만인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형편의 여유가 없고 신장이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160cm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170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미만인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85" y="2071678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</a:t>
            </a:r>
            <a:r>
              <a:rPr lang="ko-KR" altLang="en-US" sz="16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결과 </a:t>
            </a:r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ko-KR" altLang="en-US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596" y="1324261"/>
            <a:ext cx="869149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.1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돈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5" y="3786190"/>
            <a:ext cx="7172375" cy="22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53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982240" y="3786190"/>
            <a:ext cx="7179520" cy="228601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85" y="2071678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</a:t>
            </a:r>
            <a:r>
              <a:rPr lang="ko-KR" altLang="en-US" sz="16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결과 </a:t>
            </a:r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ko-KR" altLang="en-US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596" y="1324261"/>
            <a:ext cx="1125629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신장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5" y="3786190"/>
            <a:ext cx="7172375" cy="22860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9385" y="2420888"/>
            <a:ext cx="761506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신장이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180cm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이상이고 형편의 여유가 있는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b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신장이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170cm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180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미만이고 중산층인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12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신장이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160cm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170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미만이고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형편의 여유가 없는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758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982240" y="3786190"/>
            <a:ext cx="7179520" cy="228601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85" y="2071678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</a:t>
            </a:r>
            <a:r>
              <a:rPr lang="ko-KR" altLang="en-US" sz="16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결과 </a:t>
            </a:r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ko-KR" altLang="en-US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596" y="1324261"/>
            <a:ext cx="1382110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자동차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40" y="3786190"/>
            <a:ext cx="7179520" cy="22860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9385" y="2420888"/>
            <a:ext cx="7615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자동차를 소유하고 평균 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4.0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이상인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자동차를 소유하고 평균 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3.9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미만이며 미남인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자동차가 없고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학점이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3.0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3.9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미만이며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미남이지 못한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자동차가 없고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2.9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미만인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08005" y="6115362"/>
            <a:ext cx="67169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500" dirty="0" err="1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grade_G</a:t>
            </a:r>
            <a:r>
              <a:rPr lang="en-US" altLang="ko-KR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ko-KR" altLang="en-US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평균학점 </a:t>
            </a:r>
            <a:r>
              <a:rPr lang="en-US" altLang="ko-KR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4.0 ~ 4.5, </a:t>
            </a:r>
            <a:r>
              <a:rPr lang="en-US" altLang="ko-KR" sz="1500" dirty="0" err="1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grade_N</a:t>
            </a:r>
            <a:r>
              <a:rPr lang="en-US" altLang="ko-KR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3.0 ~ 3.9, </a:t>
            </a:r>
            <a:r>
              <a:rPr lang="en-US" altLang="ko-KR" sz="1500" dirty="0" err="1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grade_L</a:t>
            </a:r>
            <a:r>
              <a:rPr lang="en-US" altLang="ko-KR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2.0 ~ 2.9</a:t>
            </a:r>
          </a:p>
          <a:p>
            <a:r>
              <a:rPr lang="en-US" altLang="ko-KR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500" dirty="0" err="1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grade_Good</a:t>
            </a:r>
            <a:r>
              <a:rPr lang="en-US" altLang="ko-KR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)                      ( </a:t>
            </a:r>
            <a:r>
              <a:rPr lang="en-US" altLang="ko-KR" sz="1500" dirty="0" err="1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grade_Normal</a:t>
            </a:r>
            <a:r>
              <a:rPr lang="en-US" altLang="ko-KR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)      ( </a:t>
            </a:r>
            <a:r>
              <a:rPr lang="en-US" altLang="ko-KR" sz="1500" dirty="0" err="1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grade_Low</a:t>
            </a:r>
            <a:r>
              <a:rPr lang="en-US" altLang="ko-KR" sz="1500" dirty="0" smtClean="0">
                <a:solidFill>
                  <a:srgbClr val="7B73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604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982240" y="3786190"/>
            <a:ext cx="7179520" cy="228601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85" y="2071678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</a:t>
            </a:r>
            <a:r>
              <a:rPr lang="ko-KR" altLang="en-US" sz="16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결과 </a:t>
            </a:r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ko-KR" altLang="en-US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596" y="1324261"/>
            <a:ext cx="1125629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얼굴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9385" y="2572162"/>
            <a:ext cx="7615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미남이고 유머 감각이 있는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미남이 아니고 유머 감각이 없는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40" y="3786190"/>
            <a:ext cx="7179520" cy="22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8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982240" y="4236478"/>
            <a:ext cx="7179520" cy="228601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85" y="1844824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</a:t>
            </a:r>
            <a:r>
              <a:rPr lang="ko-KR" altLang="en-US" sz="16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결과 </a:t>
            </a:r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ko-KR" altLang="en-US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596" y="1324261"/>
            <a:ext cx="1125629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3.5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학점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54" y="4239328"/>
            <a:ext cx="7171306" cy="22860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9385" y="2132856"/>
            <a:ext cx="7615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3.9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미만이고 미남이며 자동차가 있는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이상이고 미남이지 않으며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자동차가 있는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2.9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미만이고 여자친구가 있으며 군대를 가지 않고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자동차가 없는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3.9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미만이고 여자친구가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없으며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군대를 가지 않고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자동차가 없는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학점이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2.0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2.9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미만이고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전역을 했으며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자동차가 없는 학생은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72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071802" y="185719"/>
            <a:ext cx="300039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52550" y="1862130"/>
            <a:ext cx="6438900" cy="3133740"/>
            <a:chOff x="1352550" y="1428736"/>
            <a:chExt cx="6438900" cy="3133740"/>
          </a:xfrm>
        </p:grpSpPr>
        <p:grpSp>
          <p:nvGrpSpPr>
            <p:cNvPr id="21" name="그룹 20"/>
            <p:cNvGrpSpPr/>
            <p:nvPr/>
          </p:nvGrpSpPr>
          <p:grpSpPr>
            <a:xfrm>
              <a:off x="1352550" y="1428736"/>
              <a:ext cx="6438900" cy="895350"/>
              <a:chOff x="1352550" y="2981325"/>
              <a:chExt cx="6438900" cy="895350"/>
            </a:xfrm>
          </p:grpSpPr>
          <p:pic>
            <p:nvPicPr>
              <p:cNvPr id="22" name="그림 21" descr="index_3_4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52550" y="2981325"/>
                <a:ext cx="6438900" cy="89535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857488" y="31864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Data Mining</a:t>
                </a:r>
                <a:endParaRPr lang="ko-KR" altLang="en-US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4" name="TextBox 6"/>
              <p:cNvSpPr txBox="1">
                <a:spLocks noChangeArrowheads="1"/>
              </p:cNvSpPr>
              <p:nvPr/>
            </p:nvSpPr>
            <p:spPr bwMode="auto">
              <a:xfrm>
                <a:off x="1835134" y="3049729"/>
                <a:ext cx="4508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40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kumimoji="1" lang="ko-KR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352550" y="2547931"/>
              <a:ext cx="6438900" cy="895350"/>
              <a:chOff x="1352550" y="2981325"/>
              <a:chExt cx="6438900" cy="895350"/>
            </a:xfrm>
          </p:grpSpPr>
          <p:pic>
            <p:nvPicPr>
              <p:cNvPr id="26" name="그림 25" descr="index_3_4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52550" y="2981325"/>
                <a:ext cx="6438900" cy="895350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857488" y="3186412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통계 분석</a:t>
                </a:r>
                <a:endParaRPr lang="ko-KR" altLang="en-US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28" name="TextBox 6"/>
              <p:cNvSpPr txBox="1">
                <a:spLocks noChangeArrowheads="1"/>
              </p:cNvSpPr>
              <p:nvPr/>
            </p:nvSpPr>
            <p:spPr bwMode="auto">
              <a:xfrm>
                <a:off x="1835134" y="3049729"/>
                <a:ext cx="4508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40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kumimoji="1" lang="ko-KR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352550" y="3667126"/>
              <a:ext cx="6438900" cy="895350"/>
              <a:chOff x="1352550" y="2981325"/>
              <a:chExt cx="6438900" cy="895350"/>
            </a:xfrm>
          </p:grpSpPr>
          <p:pic>
            <p:nvPicPr>
              <p:cNvPr id="30" name="그림 29" descr="index_3_4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52550" y="2981325"/>
                <a:ext cx="6438900" cy="89535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857488" y="3186412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endParaRPr lang="ko-KR" altLang="en-US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32" name="TextBox 6"/>
              <p:cNvSpPr txBox="1">
                <a:spLocks noChangeArrowheads="1"/>
              </p:cNvSpPr>
              <p:nvPr/>
            </p:nvSpPr>
            <p:spPr bwMode="auto">
              <a:xfrm>
                <a:off x="1835134" y="3049729"/>
                <a:ext cx="45085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01688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40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kumimoji="1" lang="ko-KR" altLang="ko-KR" sz="4000" i="0" u="none" strike="noStrike" normalizeH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857488" y="3858640"/>
              <a:ext cx="26997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J48 </a:t>
              </a:r>
              <a:r>
                <a: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알고리즘 </a:t>
              </a:r>
              <a:r>
                <a:rPr lang="ko-KR" altLang="en-US" sz="24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</a:t>
              </a:r>
              <a:endPara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982240" y="3786190"/>
            <a:ext cx="7179520" cy="228601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85" y="2071678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</a:t>
            </a:r>
            <a:r>
              <a:rPr lang="ko-KR" altLang="en-US" sz="16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결과 </a:t>
            </a:r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ko-KR" altLang="en-US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596" y="1324261"/>
            <a:ext cx="172835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3.6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유머 감각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9385" y="2572162"/>
            <a:ext cx="7615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유머 감각이 있고 잘생긴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유머 감각이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없고 못생긴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4" y="3786190"/>
            <a:ext cx="7172375" cy="22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00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982240" y="4236478"/>
            <a:ext cx="7179520" cy="228601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85" y="2071678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</a:t>
            </a:r>
            <a:r>
              <a:rPr lang="ko-KR" altLang="en-US" sz="16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결과 </a:t>
            </a:r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ko-KR" altLang="en-US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596" y="1324261"/>
            <a:ext cx="1125629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3.7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군대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9385" y="2420888"/>
            <a:ext cx="76150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전역했고 미남인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군대를 가지 않았고 평균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이상이며 못생긴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군대를 가지 않았고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3.9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미만이고 못생긴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군대를 가지 않았고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있으며 평균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학점이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2.9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미만이고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못생긴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전역했고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없으며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평균 학점이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2.0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이상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2.9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미만이고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못생긴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40" y="4239115"/>
            <a:ext cx="7179520" cy="22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2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982240" y="3786190"/>
            <a:ext cx="7179520" cy="228601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85" y="2071678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</a:t>
            </a:r>
            <a:r>
              <a:rPr lang="ko-KR" altLang="en-US" sz="16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결과 </a:t>
            </a:r>
            <a:r>
              <a:rPr lang="ko-KR" altLang="en-US" sz="16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ko-KR" altLang="en-US" sz="16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596" y="1324261"/>
            <a:ext cx="1638590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3.8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9385" y="2572162"/>
            <a:ext cx="7615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있고 잘생긴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없고 잘생기지 못한 학생은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13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명이다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85" y="3786190"/>
            <a:ext cx="7172375" cy="22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23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1324261"/>
            <a:ext cx="233108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3.9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결과 분석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1" y="1772816"/>
            <a:ext cx="3743302" cy="415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35490"/>
            <a:ext cx="3771367" cy="415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323522"/>
            <a:ext cx="3771367" cy="415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28596" y="5951474"/>
            <a:ext cx="64633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학점</a:t>
            </a:r>
            <a:endParaRPr lang="ko-KR" altLang="en-US" sz="1300" dirty="0"/>
          </a:p>
        </p:txBody>
      </p:sp>
      <p:sp>
        <p:nvSpPr>
          <p:cNvPr id="20" name="직사각형 19"/>
          <p:cNvSpPr/>
          <p:nvPr/>
        </p:nvSpPr>
        <p:spPr>
          <a:xfrm>
            <a:off x="2195736" y="6243862"/>
            <a:ext cx="64633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군대</a:t>
            </a:r>
            <a:endParaRPr lang="ko-KR" altLang="en-US" sz="1300" dirty="0"/>
          </a:p>
        </p:txBody>
      </p:sp>
      <p:sp>
        <p:nvSpPr>
          <p:cNvPr id="21" name="직사각형 20"/>
          <p:cNvSpPr/>
          <p:nvPr/>
        </p:nvSpPr>
        <p:spPr>
          <a:xfrm>
            <a:off x="4932040" y="6497824"/>
            <a:ext cx="64633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얼굴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85020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J48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분석</a:t>
            </a:r>
            <a:endParaRPr kumimoji="1" lang="ko-KR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1324261"/>
            <a:ext cx="233108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3.9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 결과 분석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28596" y="1953179"/>
            <a:ext cx="4287420" cy="4656233"/>
            <a:chOff x="1095351" y="2014534"/>
            <a:chExt cx="3524274" cy="4343424"/>
          </a:xfrm>
        </p:grpSpPr>
        <p:sp>
          <p:nvSpPr>
            <p:cNvPr id="14" name="도넛 13"/>
            <p:cNvSpPr/>
            <p:nvPr/>
          </p:nvSpPr>
          <p:spPr>
            <a:xfrm>
              <a:off x="1095351" y="2452681"/>
              <a:ext cx="3524274" cy="3524274"/>
            </a:xfrm>
            <a:prstGeom prst="donut">
              <a:avLst>
                <a:gd name="adj" fmla="val 194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271709" y="2014534"/>
              <a:ext cx="1128714" cy="1128714"/>
            </a:xfrm>
            <a:prstGeom prst="ellipse">
              <a:avLst/>
            </a:prstGeom>
            <a:solidFill>
              <a:srgbClr val="FFBF00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학점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271709" y="5229244"/>
              <a:ext cx="1128714" cy="1128714"/>
            </a:xfrm>
            <a:prstGeom prst="ellipse">
              <a:avLst/>
            </a:prstGeom>
            <a:solidFill>
              <a:srgbClr val="11A6FF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군대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957388" y="3307568"/>
              <a:ext cx="1757356" cy="1757356"/>
            </a:xfrm>
            <a:prstGeom prst="ellipse">
              <a:avLst/>
            </a:prstGeom>
            <a:solidFill>
              <a:srgbClr val="FB625C"/>
            </a:solidFill>
            <a:ln w="12700" algn="ctr">
              <a:noFill/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/>
              <a:r>
                <a:rPr lang="ko-KR" alt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얼굴</a:t>
              </a:r>
              <a:endParaRPr lang="ko-KR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037419" y="3339336"/>
            <a:ext cx="371104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여자친구의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유무의 영향을 주는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학점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얼굴로 분석되었다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가장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중요한 속성은 </a:t>
            </a:r>
            <a:r>
              <a:rPr lang="ko-KR" altLang="en-US" sz="15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70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852619" y="2967335"/>
            <a:ext cx="343876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400" b="1" dirty="0" smtClean="0">
                <a:solidFill>
                  <a:srgbClr val="11111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나눔고딕" pitchFamily="50" charset="-127"/>
                <a:cs typeface="Arial" pitchFamily="34" charset="0"/>
              </a:rPr>
              <a:t>감사합니다</a:t>
            </a:r>
            <a:endParaRPr kumimoji="1" lang="en-US" altLang="ko-KR" sz="5400" b="1" i="0" u="none" strike="noStrike" cap="none" normalizeH="0" baseline="0" dirty="0" smtClean="0">
              <a:ln>
                <a:noFill/>
              </a:ln>
              <a:solidFill>
                <a:srgbClr val="11111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a typeface="나눔고딕" pitchFamily="50" charset="-127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733256"/>
            <a:ext cx="41529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409" y="3105835"/>
            <a:ext cx="7089182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en-US" altLang="ko-KR" sz="36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Mining</a:t>
            </a:r>
            <a:endParaRPr lang="en-US" altLang="ko-KR" sz="3600" dirty="0" smtClean="0">
              <a:ln w="6350">
                <a:noFill/>
              </a:ln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60000">
                    <a:srgbClr val="181717"/>
                  </a:gs>
                </a:gsLst>
                <a:lin ang="5400000" scaled="1"/>
                <a:tileRect/>
              </a:gradFill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596" y="1324261"/>
            <a:ext cx="7059946" cy="240065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개요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인천대학교 대학생을 대상으로 현대 대학생들의 연예 현황을 알아본다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연인이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되기 위해 갖춰야 할 조건이 무엇인지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통하여 알아본다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1.2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Data Mining Tool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Data Mining</a:t>
            </a:r>
            <a:endParaRPr kumimoji="1" lang="ko-KR" altLang="ko-KR" sz="32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89040"/>
            <a:ext cx="3609975" cy="2520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8298" y="6387617"/>
            <a:ext cx="4572000" cy="3537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WEKA ( Version 3.6.12 )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29" y="2492896"/>
            <a:ext cx="5152516" cy="474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53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7409" y="3105835"/>
            <a:ext cx="7089182" cy="646331"/>
          </a:xfrm>
          <a:prstGeom prst="rect">
            <a:avLst/>
          </a:prstGeom>
          <a:noFill/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6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600" dirty="0" smtClean="0">
                <a:ln w="6350">
                  <a:noFill/>
                </a:ln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rgbClr val="181717"/>
                    </a:gs>
                  </a:gsLst>
                  <a:lin ang="5400000" scaled="1"/>
                  <a:tileRect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</a:t>
            </a:r>
            <a:endParaRPr lang="en-US" altLang="ko-KR" sz="3600" dirty="0" smtClean="0">
              <a:ln w="6350">
                <a:noFill/>
              </a:ln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60000">
                    <a:srgbClr val="181717"/>
                  </a:gs>
                </a:gsLst>
                <a:lin ang="5400000" scaled="1"/>
                <a:tileRect/>
              </a:gradFill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166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1324261"/>
            <a:ext cx="370325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돈과 여자친구의 상관 관계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</a:t>
            </a:r>
            <a:endParaRPr kumimoji="1" lang="ko-KR" altLang="ko-KR" sz="32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892942" y="2161752"/>
            <a:ext cx="3893371" cy="378621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0461" y="2102173"/>
            <a:ext cx="33169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graph 01</a:t>
            </a:r>
            <a:b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형편의 여유가 있는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학생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있는 학생의 수는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ko-KR" altLang="en-US" sz="17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41" y="2161752"/>
            <a:ext cx="3893372" cy="378621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0461" y="3322896"/>
            <a:ext cx="33169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graph 02</a:t>
            </a:r>
            <a:b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중산층인 학생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 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있는 학생의 수는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ko-KR" altLang="en-US" sz="17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90461" y="4543619"/>
            <a:ext cx="33169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graph 03</a:t>
            </a:r>
            <a:b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형편의 여유가 없는 학생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 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있는 학생의 수는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ko-KR" altLang="en-US" sz="17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42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1324261"/>
            <a:ext cx="39597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신장과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여자친구의 상관 관계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</a:t>
            </a:r>
            <a:endParaRPr kumimoji="1" lang="ko-KR" altLang="ko-KR" sz="32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892942" y="2161752"/>
            <a:ext cx="3893371" cy="378621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0461" y="2102173"/>
            <a:ext cx="331692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graph 01</a:t>
            </a:r>
            <a:b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신장이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180cm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이상인 학생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있는 학생의 수는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ko-KR" altLang="en-US" sz="17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0460" y="3322896"/>
            <a:ext cx="344197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graph 02 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(170cm ~ 179cm)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신장이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170cm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이상인 학생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14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 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있는 학생의 수는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ko-KR" altLang="en-US" sz="17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90461" y="4543619"/>
            <a:ext cx="344197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graph 03 </a:t>
            </a:r>
            <a:r>
              <a:rPr lang="en-US" altLang="ko-KR" sz="14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(160cm ~ 169cm)</a:t>
            </a:r>
            <a: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700" dirty="0" smtClean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신장이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160cm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이상인 학생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여자친구가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있는 학생의 수는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endParaRPr lang="ko-KR" altLang="en-US" sz="1700" dirty="0">
              <a:solidFill>
                <a:srgbClr val="0173D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40" y="2161752"/>
            <a:ext cx="3893373" cy="37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16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1324261"/>
            <a:ext cx="4216219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자동차와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여자친구의 상관 관계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</a:t>
            </a:r>
            <a:endParaRPr kumimoji="1" lang="ko-KR" altLang="ko-KR" sz="32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892942" y="2161752"/>
            <a:ext cx="3893371" cy="378621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090460" y="3001089"/>
            <a:ext cx="3869828" cy="2444135"/>
            <a:chOff x="5090460" y="2136993"/>
            <a:chExt cx="3869828" cy="2444135"/>
          </a:xfrm>
        </p:grpSpPr>
        <p:sp>
          <p:nvSpPr>
            <p:cNvPr id="16" name="TextBox 15"/>
            <p:cNvSpPr txBox="1"/>
            <p:nvPr/>
          </p:nvSpPr>
          <p:spPr>
            <a:xfrm>
              <a:off x="5090460" y="2136993"/>
              <a:ext cx="3658004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01 </a:t>
              </a:r>
              <a:r>
                <a:rPr lang="en-US" altLang="ko-KR" sz="10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0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아버지 자동차 사용 가능한 경우 포함</a:t>
              </a:r>
              <a:r>
                <a:rPr lang="en-US" altLang="ko-KR" sz="10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br>
                <a:rPr lang="en-US" altLang="ko-KR" sz="10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자동차를 소유한 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7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있는 학생의 수는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4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04701" y="3357716"/>
              <a:ext cx="385558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02</a:t>
              </a:r>
              <a:b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자동차를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소유하지 않은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13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있는 학생의 수는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3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41" y="2161752"/>
            <a:ext cx="3893372" cy="37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83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1324261"/>
            <a:ext cx="39597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얼굴과 여자친구의 상관 관계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8596" y="467005"/>
            <a:ext cx="7072362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en-US" altLang="ko-K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</a:t>
            </a:r>
            <a:endParaRPr kumimoji="1" lang="ko-KR" altLang="ko-KR" sz="320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892942" y="2161752"/>
            <a:ext cx="3893371" cy="378621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DDDDDD">
                  <a:gamma/>
                  <a:tint val="0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6350" algn="ctr">
            <a:solidFill>
              <a:srgbClr val="B2B2B2"/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endParaRPr kumimoji="1" lang="ko-KR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37419" y="1196752"/>
            <a:ext cx="39228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2015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인천대학교 대학생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명의 설문조사 결과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090461" y="3001089"/>
            <a:ext cx="3869827" cy="2444135"/>
            <a:chOff x="5090461" y="2136993"/>
            <a:chExt cx="3869827" cy="2444135"/>
          </a:xfrm>
        </p:grpSpPr>
        <p:sp>
          <p:nvSpPr>
            <p:cNvPr id="16" name="TextBox 15"/>
            <p:cNvSpPr txBox="1"/>
            <p:nvPr/>
          </p:nvSpPr>
          <p:spPr>
            <a:xfrm>
              <a:off x="5090461" y="2136993"/>
              <a:ext cx="3316928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01 </a:t>
              </a:r>
              <a:r>
                <a:rPr lang="en-US" altLang="ko-KR" sz="14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4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미남</a:t>
              </a:r>
              <a:r>
                <a:rPr lang="en-US" altLang="ko-KR" sz="14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br>
                <a:rPr lang="en-US" altLang="ko-KR" sz="14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이목구비가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뚜렷한 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5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있는 학생의 수는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5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04701" y="3357716"/>
              <a:ext cx="385558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en-US" altLang="ko-KR" sz="1700" dirty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graph 02</a:t>
              </a:r>
              <a:br>
                <a:rPr lang="en-US" altLang="ko-KR" sz="1700" dirty="0" smtClean="0">
                  <a:solidFill>
                    <a:srgbClr val="0173D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이목구비가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뚜렷하지 않은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학생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15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여자친구가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있는 학생의 수는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</a:t>
              </a:r>
              <a:endParaRPr lang="ko-KR" altLang="en-US" sz="1700" dirty="0">
                <a:solidFill>
                  <a:srgbClr val="0173D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40" y="2161752"/>
            <a:ext cx="3893373" cy="37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24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pptwear4">
      <a:dk1>
        <a:sysClr val="windowText" lastClr="000000"/>
      </a:dk1>
      <a:lt1>
        <a:sysClr val="window" lastClr="FFFFFF"/>
      </a:lt1>
      <a:dk2>
        <a:srgbClr val="333333"/>
      </a:dk2>
      <a:lt2>
        <a:srgbClr val="C0C0C0"/>
      </a:lt2>
      <a:accent1>
        <a:srgbClr val="0048AC"/>
      </a:accent1>
      <a:accent2>
        <a:srgbClr val="0173D4"/>
      </a:accent2>
      <a:accent3>
        <a:srgbClr val="11A6FF"/>
      </a:accent3>
      <a:accent4>
        <a:srgbClr val="85D3F7"/>
      </a:accent4>
      <a:accent5>
        <a:srgbClr val="BAE6FF"/>
      </a:accent5>
      <a:accent6>
        <a:srgbClr val="FFBF00"/>
      </a:accent6>
      <a:hlink>
        <a:srgbClr val="0173D4"/>
      </a:hlink>
      <a:folHlink>
        <a:srgbClr val="11A6FF"/>
      </a:folHlink>
    </a:clrScheme>
    <a:fontScheme name="pptshop 6">
      <a:majorFont>
        <a:latin typeface="Arial"/>
        <a:ea typeface="나눔고딕"/>
        <a:cs typeface=""/>
      </a:majorFont>
      <a:minorFont>
        <a:latin typeface="Calibri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776</Words>
  <Application>Microsoft Office PowerPoint</Application>
  <PresentationFormat>화면 슬라이드 쇼(4:3)</PresentationFormat>
  <Paragraphs>165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Arial</vt:lpstr>
      <vt:lpstr>나눔고딕</vt:lpstr>
      <vt:lpstr>Calibri</vt:lpstr>
      <vt:lpstr>맑은 고딕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www.pptshop.co.kr;CNTREE</dc:creator>
  <cp:keywords>www.pptshop.co.kr</cp:keywords>
  <dc:description>본 콘텐츠의 저작권은 CNTREE에 있으며 
무단 전재, 복사, 배포 시 법적인 제재를 받을 수 있습니다.
www.pptshop.co.kr</dc:description>
  <cp:lastModifiedBy>임승한</cp:lastModifiedBy>
  <cp:revision>453</cp:revision>
  <dcterms:created xsi:type="dcterms:W3CDTF">2011-06-05T13:27:46Z</dcterms:created>
  <dcterms:modified xsi:type="dcterms:W3CDTF">2015-06-04T13:32:19Z</dcterms:modified>
</cp:coreProperties>
</file>